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 id="2147483680" r:id="rId2"/>
    <p:sldMasterId id="2147483698" r:id="rId3"/>
    <p:sldMasterId id="2147483704" r:id="rId4"/>
    <p:sldMasterId id="2147483710" r:id="rId5"/>
    <p:sldMasterId id="2147483716" r:id="rId6"/>
    <p:sldMasterId id="2147483722" r:id="rId7"/>
    <p:sldMasterId id="2147483729" r:id="rId8"/>
    <p:sldMasterId id="2147483736" r:id="rId9"/>
    <p:sldMasterId id="2147483881" r:id="rId10"/>
  </p:sldMasterIdLst>
  <p:notesMasterIdLst>
    <p:notesMasterId r:id="rId12"/>
  </p:notesMasterIdLst>
  <p:handoutMasterIdLst>
    <p:handoutMasterId r:id="rId13"/>
  </p:handoutMasterIdLst>
  <p:sldIdLst>
    <p:sldId id="737" r:id="rId1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dzirasa@fearless.tech"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6" autoAdjust="0"/>
    <p:restoredTop sz="91786" autoAdjust="0"/>
  </p:normalViewPr>
  <p:slideViewPr>
    <p:cSldViewPr>
      <p:cViewPr varScale="1">
        <p:scale>
          <a:sx n="145" d="100"/>
          <a:sy n="145" d="100"/>
        </p:scale>
        <p:origin x="2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158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9AF1F79B-48D7-4F52-84C9-27BFC5CB8D79}" type="datetimeFigureOut">
              <a:rPr lang="en-US" smtClean="0"/>
              <a:t>1/15/2019</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255AB345-DF9A-4AC1-8E74-419D26E2B5EA}" type="slidenum">
              <a:rPr lang="en-US" smtClean="0"/>
              <a:t>‹#›</a:t>
            </a:fld>
            <a:endParaRPr lang="en-US"/>
          </a:p>
        </p:txBody>
      </p:sp>
    </p:spTree>
    <p:extLst>
      <p:ext uri="{BB962C8B-B14F-4D97-AF65-F5344CB8AC3E}">
        <p14:creationId xmlns:p14="http://schemas.microsoft.com/office/powerpoint/2010/main" val="34254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8801471-662F-40B8-9C6F-195B7AAADA9B}" type="datetimeFigureOut">
              <a:rPr lang="en-US" smtClean="0"/>
              <a:pPr/>
              <a:t>1/15/2019</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90FDD17-7782-4855-80E2-6E942E2E00A8}" type="slidenum">
              <a:rPr lang="en-US" smtClean="0"/>
              <a:pPr/>
              <a:t>‹#›</a:t>
            </a:fld>
            <a:endParaRPr lang="en-US" dirty="0"/>
          </a:p>
        </p:txBody>
      </p:sp>
    </p:spTree>
    <p:extLst>
      <p:ext uri="{BB962C8B-B14F-4D97-AF65-F5344CB8AC3E}">
        <p14:creationId xmlns:p14="http://schemas.microsoft.com/office/powerpoint/2010/main" val="297819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46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r>
              <a:rPr lang="en-US" dirty="0">
                <a:solidFill>
                  <a:prstClr val="black">
                    <a:tint val="75000"/>
                  </a:prstClr>
                </a:solidFill>
              </a:rPr>
              <a:t>1</a:t>
            </a:r>
          </a:p>
        </p:txBody>
      </p:sp>
    </p:spTree>
    <p:extLst>
      <p:ext uri="{BB962C8B-B14F-4D97-AF65-F5344CB8AC3E}">
        <p14:creationId xmlns:p14="http://schemas.microsoft.com/office/powerpoint/2010/main" val="350910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19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06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250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96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099B3910-3050-4EAA-A8A1-597CFCF794C0}" type="slidenum">
              <a:rPr lang="en-US"/>
              <a:pPr>
                <a:defRPr/>
              </a:pPr>
              <a:t>‹#›</a:t>
            </a:fld>
            <a:endParaRPr lang="en-US">
              <a:solidFill>
                <a:srgbClr val="808080"/>
              </a:solidFill>
            </a:endParaRPr>
          </a:p>
        </p:txBody>
      </p:sp>
    </p:spTree>
    <p:extLst>
      <p:ext uri="{BB962C8B-B14F-4D97-AF65-F5344CB8AC3E}">
        <p14:creationId xmlns:p14="http://schemas.microsoft.com/office/powerpoint/2010/main" val="529816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245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715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0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626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741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7472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58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049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041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9036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96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254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701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4480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606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908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507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478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959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084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250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44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626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733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3627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1093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9444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41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8795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4F81BD">
                  <a:lumMod val="60000"/>
                  <a:lumOff val="40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0"/>
            <a:ext cx="2209800" cy="2229672"/>
          </a:xfrm>
          <a:prstGeom prst="rect">
            <a:avLst/>
          </a:prstGeom>
        </p:spPr>
      </p:pic>
    </p:spTree>
    <p:extLst>
      <p:ext uri="{BB962C8B-B14F-4D97-AF65-F5344CB8AC3E}">
        <p14:creationId xmlns:p14="http://schemas.microsoft.com/office/powerpoint/2010/main" val="887395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62478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762000"/>
            <a:ext cx="2209800" cy="2229672"/>
          </a:xfrm>
          <a:prstGeom prst="rect">
            <a:avLst/>
          </a:prstGeom>
        </p:spPr>
      </p:pic>
    </p:spTree>
    <p:extLst>
      <p:ext uri="{BB962C8B-B14F-4D97-AF65-F5344CB8AC3E}">
        <p14:creationId xmlns:p14="http://schemas.microsoft.com/office/powerpoint/2010/main" val="380296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2307752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4082034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3505742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573988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solidFill>
                <a:srgbClr val="3F3F3F">
                  <a:tint val="75000"/>
                </a:srgbClr>
              </a:solidFill>
            </a:endParaRPr>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932989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32127688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862498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949512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3365" y="6401174"/>
            <a:ext cx="503149" cy="365125"/>
          </a:xfrm>
          <a:prstGeom prst="rect">
            <a:avLst/>
          </a:prstGeom>
        </p:spPr>
        <p:txBody>
          <a:bodyPr/>
          <a:lstStyle/>
          <a:p>
            <a:fld id="{10B6AC46-C49B-45FB-9E8F-B523E3B58D96}"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11" y="77375"/>
            <a:ext cx="1138917" cy="1149158"/>
          </a:xfrm>
          <a:prstGeom prst="rect">
            <a:avLst/>
          </a:prstGeom>
        </p:spPr>
      </p:pic>
    </p:spTree>
    <p:extLst>
      <p:ext uri="{BB962C8B-B14F-4D97-AF65-F5344CB8AC3E}">
        <p14:creationId xmlns:p14="http://schemas.microsoft.com/office/powerpoint/2010/main" val="736871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r>
              <a:rPr lang="en-US" dirty="0">
                <a:solidFill>
                  <a:prstClr val="black">
                    <a:tint val="75000"/>
                  </a:prstClr>
                </a:solidFill>
              </a:rPr>
              <a:t>1</a:t>
            </a:r>
          </a:p>
        </p:txBody>
      </p:sp>
    </p:spTree>
    <p:extLst>
      <p:ext uri="{BB962C8B-B14F-4D97-AF65-F5344CB8AC3E}">
        <p14:creationId xmlns:p14="http://schemas.microsoft.com/office/powerpoint/2010/main" val="16499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0"/>
            <a:ext cx="6838950" cy="1143000"/>
          </a:xfrm>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4648200" y="1600200"/>
            <a:ext cx="4038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12" name="Slide Number Placeholder 11"/>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764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6838950" cy="868362"/>
          </a:xfr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lvl1pPr>
              <a:defRPr>
                <a:latin typeface="Times New Roman" pitchFamily="18" charset="0"/>
                <a:cs typeface="Times New Roman" pitchFamily="18" charset="0"/>
              </a:defRPr>
            </a:lvl1pPr>
          </a:lstStyle>
          <a:p>
            <a:pPr lvl="0"/>
            <a:endParaRPr lang="en-US" noProof="0" dirty="0"/>
          </a:p>
        </p:txBody>
      </p:sp>
      <p:sp>
        <p:nvSpPr>
          <p:cNvPr id="7"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19697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770223D-10EB-4AF9-BCEE-A95FE8AF22CB}" type="slidenum">
              <a:rPr lang="en-US" smtClean="0">
                <a:solidFill>
                  <a:srgbClr val="1F497D">
                    <a:lumMod val="50000"/>
                  </a:srgbClr>
                </a:solidFill>
              </a:rPr>
              <a:pPr/>
              <a:t>‹#›</a:t>
            </a:fld>
            <a:endParaRPr lang="en-US" dirty="0">
              <a:solidFill>
                <a:srgbClr val="1F497D">
                  <a:lumMod val="50000"/>
                </a:srgbClr>
              </a:solidFill>
            </a:endParaRPr>
          </a:p>
        </p:txBody>
      </p:sp>
      <p:sp>
        <p:nvSpPr>
          <p:cNvPr id="9" name="Title 8"/>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1333757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lvl1pPr>
              <a:defRPr>
                <a:solidFill>
                  <a:schemeClr val="bg1"/>
                </a:solidFill>
              </a:defRPr>
            </a:lvl1pPr>
          </a:lstStyle>
          <a:p>
            <a:fld id="{2770223D-10EB-4AF9-BCEE-A95FE8AF22CB}" type="slidenum">
              <a:rPr lang="en-US" smtClean="0">
                <a:solidFill>
                  <a:prstClr val="white"/>
                </a:solidFill>
              </a:rPr>
              <a:pPr/>
              <a:t>‹#›</a:t>
            </a:fld>
            <a:endParaRPr lang="en-US" dirty="0">
              <a:solidFill>
                <a:prstClr val="white"/>
              </a:solidFill>
            </a:endParaRPr>
          </a:p>
        </p:txBody>
      </p:sp>
      <p:sp>
        <p:nvSpPr>
          <p:cNvPr id="9" name="Title 8"/>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5764" y="113233"/>
            <a:ext cx="963948" cy="972616"/>
          </a:xfrm>
          <a:prstGeom prst="rect">
            <a:avLst/>
          </a:prstGeom>
        </p:spPr>
      </p:pic>
    </p:spTree>
    <p:extLst>
      <p:ext uri="{BB962C8B-B14F-4D97-AF65-F5344CB8AC3E}">
        <p14:creationId xmlns:p14="http://schemas.microsoft.com/office/powerpoint/2010/main" val="222654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87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b="1">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1"/>
          </p:nvPr>
        </p:nvSpPr>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36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914400"/>
          </a:xfrm>
        </p:spPr>
        <p:txBody>
          <a:bodyPr/>
          <a:lstStyle/>
          <a:p>
            <a:r>
              <a:rPr lang="en-US"/>
              <a:t>Click to edit Master title style</a:t>
            </a:r>
          </a:p>
        </p:txBody>
      </p:sp>
      <p:sp>
        <p:nvSpPr>
          <p:cNvPr id="8" name="Slide Number Placeholder 8"/>
          <p:cNvSpPr>
            <a:spLocks noGrp="1"/>
          </p:cNvSpPr>
          <p:nvPr>
            <p:ph type="sldNum" sz="quarter" idx="11"/>
          </p:nvPr>
        </p:nvSpPr>
        <p:spPr>
          <a:xfrm>
            <a:off x="6553200" y="6356350"/>
            <a:ext cx="2133600" cy="365125"/>
          </a:xfrm>
        </p:spPr>
        <p:txBody>
          <a:body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48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10.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1.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9.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pPr/>
              <a:t>‹#›</a:t>
            </a:fld>
            <a:endParaRPr lang="en-US" dirty="0"/>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pPr/>
              <a:t>‹#›</a:t>
            </a:fld>
            <a:endParaRPr lang="en-US" dirty="0"/>
          </a:p>
        </p:txBody>
      </p:sp>
    </p:spTree>
    <p:extLst>
      <p:ext uri="{BB962C8B-B14F-4D97-AF65-F5344CB8AC3E}">
        <p14:creationId xmlns:p14="http://schemas.microsoft.com/office/powerpoint/2010/main" val="282798900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748"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0076968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8"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282039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42" r:id="rId6"/>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801101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34374656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591563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0443548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4171589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858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10" descr="dodheader"/>
          <p:cNvPicPr>
            <a:picLocks noChangeAspect="1" noChangeArrowheads="1"/>
          </p:cNvPicPr>
          <p:nvPr/>
        </p:nvPicPr>
        <p:blipFill>
          <a:blip r:embed="rId7" cstate="screen"/>
          <a:srcRect/>
          <a:stretch>
            <a:fillRect/>
          </a:stretch>
        </p:blipFill>
        <p:spPr bwMode="auto">
          <a:xfrm>
            <a:off x="163513" y="0"/>
            <a:ext cx="1474787" cy="1473200"/>
          </a:xfrm>
          <a:prstGeom prst="rect">
            <a:avLst/>
          </a:prstGeom>
          <a:noFill/>
          <a:ln w="9525">
            <a:noFill/>
            <a:miter lim="800000"/>
            <a:headEnd/>
            <a:tailEnd/>
          </a:ln>
        </p:spPr>
      </p:pic>
      <p:sp>
        <p:nvSpPr>
          <p:cNvPr id="9" name="Line 1651"/>
          <p:cNvSpPr>
            <a:spLocks noChangeShapeType="1"/>
          </p:cNvSpPr>
          <p:nvPr/>
        </p:nvSpPr>
        <p:spPr bwMode="auto">
          <a:xfrm>
            <a:off x="1847850" y="1143000"/>
            <a:ext cx="6800850" cy="0"/>
          </a:xfrm>
          <a:prstGeom prst="line">
            <a:avLst/>
          </a:prstGeom>
          <a:noFill/>
          <a:ln w="57150" cmpd="thickThin">
            <a:solidFill>
              <a:schemeClr val="tx1"/>
            </a:solidFill>
            <a:round/>
            <a:headEnd/>
            <a:tailEnd/>
          </a:ln>
          <a:effectLst/>
        </p:spPr>
        <p:txBody>
          <a:bodyPr/>
          <a:lstStyle/>
          <a:p>
            <a:pPr fontAlgn="base">
              <a:spcBef>
                <a:spcPct val="0"/>
              </a:spcBef>
              <a:spcAft>
                <a:spcPct val="0"/>
              </a:spcAft>
              <a:defRPr/>
            </a:pPr>
            <a:endParaRPr lang="en-US" sz="1000" b="1" i="1" dirty="0">
              <a:solidFill>
                <a:srgbClr val="003300"/>
              </a:solidFill>
            </a:endParaRPr>
          </a:p>
        </p:txBody>
      </p:sp>
      <p:sp>
        <p:nvSpPr>
          <p:cNvPr id="17" name="Slide Number Placeholder 1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3971-DCB7-40E7-8647-8E93B34FA764}" type="slidenum">
              <a:rPr lang="en-US" smtClean="0">
                <a:solidFill>
                  <a:prstClr val="black">
                    <a:tint val="75000"/>
                  </a:prstClr>
                </a:solidFill>
              </a:rPr>
              <a:pPr/>
              <a:t>‹#›</a:t>
            </a:fld>
            <a:endParaRPr lang="en-US" dirty="0">
              <a:solidFill>
                <a:prstClr val="black">
                  <a:tint val="75000"/>
                </a:prstClr>
              </a:solidFill>
            </a:endParaRPr>
          </a:p>
        </p:txBody>
      </p:sp>
      <p:sp>
        <p:nvSpPr>
          <p:cNvPr id="18" name="Footer Placeholder 17"/>
          <p:cNvSpPr>
            <a:spLocks noGrp="1"/>
          </p:cNvSpPr>
          <p:nvPr>
            <p:ph type="ftr" sz="quarter" idx="3"/>
          </p:nvPr>
        </p:nvSpPr>
        <p:spPr>
          <a:xfrm>
            <a:off x="2895600" y="6356499"/>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9" name="Date Placeholder 18"/>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437592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hf hdr="0" ftr="0" dt="0"/>
  <p:txStyles>
    <p:titleStyle>
      <a:lvl1pPr algn="r" defTabSz="914400" rtl="0" eaLnBrk="1" latinLnBrk="0" hangingPunct="1">
        <a:spcBef>
          <a:spcPct val="0"/>
        </a:spcBef>
        <a:buNone/>
        <a:defRPr sz="4000" b="1" kern="1200">
          <a:solidFill>
            <a:schemeClr val="tx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43365" y="6401174"/>
            <a:ext cx="503149" cy="365125"/>
          </a:xfrm>
        </p:spPr>
        <p:txBody>
          <a:bodyPr/>
          <a:lstStyle/>
          <a:p>
            <a:fld id="{10B6AC46-C49B-45FB-9E8F-B523E3B58D96}" type="slidenum">
              <a:rPr lang="en-US" smtClean="0">
                <a:solidFill>
                  <a:prstClr val="black"/>
                </a:solidFill>
              </a:rPr>
              <a:pPr/>
              <a:t>1</a:t>
            </a:fld>
            <a:endParaRPr lang="en-US" dirty="0">
              <a:solidFill>
                <a:prstClr val="black"/>
              </a:solidFill>
            </a:endParaRPr>
          </a:p>
        </p:txBody>
      </p:sp>
      <p:cxnSp>
        <p:nvCxnSpPr>
          <p:cNvPr id="9" name="Straight Connector 8"/>
          <p:cNvCxnSpPr/>
          <p:nvPr/>
        </p:nvCxnSpPr>
        <p:spPr>
          <a:xfrm flipH="1">
            <a:off x="4572000" y="1261646"/>
            <a:ext cx="0" cy="5582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38760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16958" y="1216483"/>
            <a:ext cx="2094548" cy="369332"/>
          </a:xfrm>
          <a:prstGeom prst="rect">
            <a:avLst/>
          </a:prstGeom>
          <a:noFill/>
        </p:spPr>
        <p:txBody>
          <a:bodyPr wrap="none" rtlCol="0">
            <a:spAutoFit/>
          </a:bodyPr>
          <a:lstStyle/>
          <a:p>
            <a:pPr algn="ctr"/>
            <a:r>
              <a:rPr lang="en-US" b="1" u="sng" dirty="0"/>
              <a:t>Problem Statement</a:t>
            </a:r>
          </a:p>
        </p:txBody>
      </p:sp>
      <p:sp>
        <p:nvSpPr>
          <p:cNvPr id="13" name="TextBox 12"/>
          <p:cNvSpPr txBox="1"/>
          <p:nvPr/>
        </p:nvSpPr>
        <p:spPr>
          <a:xfrm>
            <a:off x="6219491" y="1212089"/>
            <a:ext cx="1277016" cy="369332"/>
          </a:xfrm>
          <a:prstGeom prst="rect">
            <a:avLst/>
          </a:prstGeom>
          <a:noFill/>
        </p:spPr>
        <p:txBody>
          <a:bodyPr wrap="none" rtlCol="0">
            <a:spAutoFit/>
          </a:bodyPr>
          <a:lstStyle/>
          <a:p>
            <a:pPr algn="ctr"/>
            <a:r>
              <a:rPr lang="en-US" b="1" u="sng" dirty="0"/>
              <a:t>Description</a:t>
            </a:r>
          </a:p>
        </p:txBody>
      </p:sp>
      <p:sp>
        <p:nvSpPr>
          <p:cNvPr id="15" name="TextBox 14"/>
          <p:cNvSpPr txBox="1"/>
          <p:nvPr/>
        </p:nvSpPr>
        <p:spPr>
          <a:xfrm rot="10800000" flipV="1">
            <a:off x="5715001" y="4354484"/>
            <a:ext cx="2285999" cy="369332"/>
          </a:xfrm>
          <a:prstGeom prst="rect">
            <a:avLst/>
          </a:prstGeom>
          <a:noFill/>
        </p:spPr>
        <p:txBody>
          <a:bodyPr wrap="square" rtlCol="0">
            <a:spAutoFit/>
          </a:bodyPr>
          <a:lstStyle/>
          <a:p>
            <a:pPr algn="ctr"/>
            <a:r>
              <a:rPr lang="en-US" b="1" u="sng" dirty="0"/>
              <a:t>Capability Impact </a:t>
            </a:r>
          </a:p>
        </p:txBody>
      </p:sp>
      <p:sp>
        <p:nvSpPr>
          <p:cNvPr id="16" name="Title 1"/>
          <p:cNvSpPr txBox="1">
            <a:spLocks/>
          </p:cNvSpPr>
          <p:nvPr/>
        </p:nvSpPr>
        <p:spPr>
          <a:xfrm>
            <a:off x="1337125" y="191363"/>
            <a:ext cx="7502075" cy="951638"/>
          </a:xfrm>
          <a:prstGeom prst="rect">
            <a:avLst/>
          </a:prstGeom>
        </p:spPr>
        <p:txBody>
          <a:bodyPr vert="horz" wrap="square" lIns="0" tIns="0" rIns="9144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F3F3F">
                    <a:lumMod val="50000"/>
                  </a:srgbClr>
                </a:solidFill>
                <a:latin typeface="Calibri"/>
                <a:cs typeface="Times New Roman" pitchFamily="18" charset="0"/>
              </a:rPr>
              <a:t>Army Success Story</a:t>
            </a:r>
          </a:p>
          <a:p>
            <a:r>
              <a:rPr lang="en-US" sz="2800" b="1" dirty="0">
                <a:solidFill>
                  <a:srgbClr val="3F3F3F">
                    <a:lumMod val="50000"/>
                  </a:srgbClr>
                </a:solidFill>
                <a:latin typeface="Calibri"/>
                <a:cs typeface="Times New Roman" pitchFamily="18" charset="0"/>
              </a:rPr>
              <a:t>AGEISS Inc. (Mentor) EGC, Inc. (Protégé)</a:t>
            </a:r>
          </a:p>
        </p:txBody>
      </p:sp>
      <p:cxnSp>
        <p:nvCxnSpPr>
          <p:cNvPr id="23" name="Straight Connector 22"/>
          <p:cNvCxnSpPr/>
          <p:nvPr/>
        </p:nvCxnSpPr>
        <p:spPr>
          <a:xfrm>
            <a:off x="23074" y="1247705"/>
            <a:ext cx="909785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41017" y="4355336"/>
            <a:ext cx="2438400" cy="369332"/>
          </a:xfrm>
          <a:prstGeom prst="rect">
            <a:avLst/>
          </a:prstGeom>
          <a:noFill/>
        </p:spPr>
        <p:txBody>
          <a:bodyPr wrap="square" rtlCol="0">
            <a:spAutoFit/>
          </a:bodyPr>
          <a:lstStyle/>
          <a:p>
            <a:pPr algn="ctr"/>
            <a:r>
              <a:rPr lang="en-US" b="1" u="sng" dirty="0"/>
              <a:t>Return on Investment </a:t>
            </a:r>
          </a:p>
        </p:txBody>
      </p:sp>
      <p:sp>
        <p:nvSpPr>
          <p:cNvPr id="40" name="TextBox 39"/>
          <p:cNvSpPr txBox="1"/>
          <p:nvPr/>
        </p:nvSpPr>
        <p:spPr>
          <a:xfrm>
            <a:off x="131065" y="4675019"/>
            <a:ext cx="4297680" cy="2123658"/>
          </a:xfrm>
          <a:prstGeom prst="rect">
            <a:avLst/>
          </a:prstGeom>
          <a:noFill/>
        </p:spPr>
        <p:txBody>
          <a:bodyPr wrap="square" rtlCol="0">
            <a:spAutoFit/>
          </a:bodyPr>
          <a:lstStyle/>
          <a:p>
            <a:r>
              <a:rPr lang="en-US" sz="1100" dirty="0"/>
              <a:t>WRAST improves warfighter training capabilities by helping installations overcome current and future constraints caused by insufficient water resources; and operational capabilities of installations as the platforms from which warfighters train, fight, and win.</a:t>
            </a:r>
          </a:p>
          <a:p>
            <a:pPr marL="171450" indent="-171450">
              <a:buFont typeface="Arial" panose="020B0604020202020204" pitchFamily="34" charset="0"/>
              <a:buChar char="•"/>
            </a:pPr>
            <a:r>
              <a:rPr lang="en-US" sz="1100" dirty="0"/>
              <a:t>437.6% ROI within 3 months of award.</a:t>
            </a:r>
          </a:p>
          <a:p>
            <a:pPr marL="171450" indent="-171450">
              <a:buFont typeface="Arial" panose="020B0604020202020204" pitchFamily="34" charset="0"/>
              <a:buChar char="•"/>
            </a:pPr>
            <a:r>
              <a:rPr lang="en-US" sz="1100" dirty="0"/>
              <a:t>Focus is technology transfer, business operations development provided to protégé under SBA program.</a:t>
            </a:r>
          </a:p>
          <a:p>
            <a:pPr marL="171450" indent="-171450">
              <a:buFont typeface="Arial" panose="020B0604020202020204" pitchFamily="34" charset="0"/>
              <a:buChar char="•"/>
            </a:pPr>
            <a:r>
              <a:rPr lang="en-US" sz="1100" dirty="0"/>
              <a:t>Active HBCU/MI support with STEM intern as project team member.</a:t>
            </a:r>
          </a:p>
          <a:p>
            <a:pPr marL="171450" indent="-171450">
              <a:buFont typeface="Arial" panose="020B0604020202020204" pitchFamily="34" charset="0"/>
              <a:buChar char="•"/>
            </a:pPr>
            <a:r>
              <a:rPr lang="en-US" sz="1100" dirty="0"/>
              <a:t>Build next-gen water resource analyst through STEM intern virtual/classroom training and OJT.</a:t>
            </a:r>
          </a:p>
          <a:p>
            <a:pPr marL="171450" indent="-171450">
              <a:buFont typeface="Arial" panose="020B0604020202020204" pitchFamily="34" charset="0"/>
              <a:buChar char="•"/>
            </a:pPr>
            <a:r>
              <a:rPr lang="en-US" sz="1100" dirty="0"/>
              <a:t>Workforce development – goal is for STEM intern to be hired </a:t>
            </a:r>
            <a:r>
              <a:rPr lang="en-US" sz="1100"/>
              <a:t>by protégé.</a:t>
            </a:r>
            <a:endParaRPr lang="en-US" sz="1100" dirty="0"/>
          </a:p>
        </p:txBody>
      </p:sp>
      <p:sp>
        <p:nvSpPr>
          <p:cNvPr id="22" name="TextBox 21"/>
          <p:cNvSpPr txBox="1"/>
          <p:nvPr/>
        </p:nvSpPr>
        <p:spPr>
          <a:xfrm>
            <a:off x="4724399" y="4613463"/>
            <a:ext cx="4297680" cy="2462213"/>
          </a:xfrm>
          <a:prstGeom prst="rect">
            <a:avLst/>
          </a:prstGeom>
          <a:noFill/>
        </p:spPr>
        <p:txBody>
          <a:bodyPr wrap="square" rtlCol="0">
            <a:spAutoFit/>
          </a:bodyPr>
          <a:lstStyle/>
          <a:p>
            <a:pPr marL="171450" indent="-171450">
              <a:buFont typeface="Arial" panose="020B0604020202020204" pitchFamily="34" charset="0"/>
              <a:buChar char="•"/>
            </a:pPr>
            <a:r>
              <a:rPr lang="en-US" sz="1100" b="1" dirty="0">
                <a:cs typeface="Times New Roman" panose="02020603050405020304" pitchFamily="18" charset="0"/>
              </a:rPr>
              <a:t>Products/Components/Platform: </a:t>
            </a:r>
            <a:r>
              <a:rPr lang="en-US" sz="1100" dirty="0">
                <a:cs typeface="Times New Roman" panose="02020603050405020304" pitchFamily="18" charset="0"/>
              </a:rPr>
              <a:t>WRAST will help identify, evaluate, and prioritize factors to support water resiliency decision making between the installations, their community, and the larger defense footprint. WRAST integrates on- and off-post data to deliver confidence in solutions at installation and Agency levels.</a:t>
            </a:r>
            <a:r>
              <a:rPr lang="en-US" sz="1100" b="1" dirty="0">
                <a:cs typeface="Times New Roman" panose="02020603050405020304" pitchFamily="18" charset="0"/>
              </a:rPr>
              <a:t> </a:t>
            </a:r>
            <a:endParaRPr lang="en-US" sz="1100" dirty="0">
              <a:cs typeface="Times New Roman" panose="02020603050405020304" pitchFamily="18" charset="0"/>
            </a:endParaRPr>
          </a:p>
          <a:p>
            <a:pPr marL="171450" indent="-171450">
              <a:buFont typeface="Arial" panose="020B0604020202020204" pitchFamily="34" charset="0"/>
              <a:buChar char="•"/>
            </a:pPr>
            <a:r>
              <a:rPr lang="en-US" sz="1100" b="1" dirty="0">
                <a:cs typeface="Times New Roman" panose="02020603050405020304" pitchFamily="18" charset="0"/>
              </a:rPr>
              <a:t>Customer Programs: </a:t>
            </a:r>
            <a:r>
              <a:rPr lang="en-US" sz="1100" dirty="0">
                <a:cs typeface="Times New Roman" panose="02020603050405020304" pitchFamily="18" charset="0"/>
              </a:rPr>
              <a:t>US Army Engineer Research and Development Center (ERDC) Construction Engineering Research Laboratory (CERL) receives targeted water resources research and development support. Water resources is one of CERL’s top 5 priorities and supports the National Defense Strategy. </a:t>
            </a:r>
          </a:p>
          <a:p>
            <a:pPr marL="171450" indent="-171450">
              <a:buFont typeface="Arial" panose="020B0604020202020204" pitchFamily="34" charset="0"/>
              <a:buChar char="•"/>
            </a:pPr>
            <a:r>
              <a:rPr lang="en-US" sz="1100" b="1" dirty="0">
                <a:cs typeface="Times New Roman" panose="02020603050405020304" pitchFamily="18" charset="0"/>
              </a:rPr>
              <a:t>Protégé: </a:t>
            </a:r>
            <a:r>
              <a:rPr lang="en-US" sz="1100" dirty="0"/>
              <a:t>Increased competitive capability; increased future revenue from ongoing business development activities; increased personnel resources.</a:t>
            </a:r>
          </a:p>
          <a:p>
            <a:pPr marL="171450" indent="-171450">
              <a:buFont typeface="Arial" panose="020B0604020202020204" pitchFamily="34" charset="0"/>
              <a:buChar char="•"/>
            </a:pPr>
            <a:endParaRPr lang="en-US" sz="1100" dirty="0">
              <a:cs typeface="Times New Roman" panose="02020603050405020304" pitchFamily="18" charset="0"/>
            </a:endParaRPr>
          </a:p>
        </p:txBody>
      </p:sp>
      <p:sp>
        <p:nvSpPr>
          <p:cNvPr id="21" name="TextBox 20">
            <a:extLst>
              <a:ext uri="{FF2B5EF4-FFF2-40B4-BE49-F238E27FC236}">
                <a16:creationId xmlns:a16="http://schemas.microsoft.com/office/drawing/2014/main" id="{9040611B-3AE4-4333-AD60-BB924AA10FEA}"/>
              </a:ext>
            </a:extLst>
          </p:cNvPr>
          <p:cNvSpPr txBox="1"/>
          <p:nvPr/>
        </p:nvSpPr>
        <p:spPr>
          <a:xfrm>
            <a:off x="131065" y="1524000"/>
            <a:ext cx="4297680" cy="2005677"/>
          </a:xfrm>
          <a:prstGeom prst="rect">
            <a:avLst/>
          </a:prstGeom>
          <a:noFill/>
        </p:spPr>
        <p:txBody>
          <a:bodyPr wrap="square" rtlCol="0">
            <a:spAutoFit/>
          </a:bodyPr>
          <a:lstStyle/>
          <a:p>
            <a:pPr marL="171450" indent="-171450">
              <a:spcAft>
                <a:spcPts val="400"/>
              </a:spcAft>
              <a:buFont typeface="Arial" panose="020B0604020202020204" pitchFamily="34" charset="0"/>
              <a:buChar char="•"/>
            </a:pPr>
            <a:r>
              <a:rPr lang="en-US" sz="1100" b="1" dirty="0"/>
              <a:t>Name of  Program:  </a:t>
            </a:r>
            <a:r>
              <a:rPr lang="en-US" sz="1100" dirty="0"/>
              <a:t>DoD installations require water to sustain soldiers, sailors, airmen, their families, and mission resiliency. DoD installations were originally constructed in areas with sufficient water supplies when there was little competition in remote areas. Today, DoD is challenged with extended drought, contamination of ground and surface water, competition with their communities for water resources, encroachment and ageing infrastructure. The combined impact threatens the ability of some installations to carry out their missions. </a:t>
            </a:r>
          </a:p>
          <a:p>
            <a:pPr marL="171450" indent="-171450">
              <a:spcAft>
                <a:spcPts val="400"/>
              </a:spcAft>
              <a:buFont typeface="Arial" panose="020B0604020202020204" pitchFamily="34" charset="0"/>
              <a:buChar char="•"/>
            </a:pPr>
            <a:r>
              <a:rPr lang="en-US" sz="1100" b="1" dirty="0"/>
              <a:t>Early stages of the agreement: </a:t>
            </a:r>
            <a:r>
              <a:rPr lang="en-US" sz="1100" dirty="0"/>
              <a:t>Agreement began on September 30, 2018.</a:t>
            </a:r>
          </a:p>
        </p:txBody>
      </p:sp>
      <p:sp>
        <p:nvSpPr>
          <p:cNvPr id="3" name="TextBox 2"/>
          <p:cNvSpPr txBox="1"/>
          <p:nvPr/>
        </p:nvSpPr>
        <p:spPr>
          <a:xfrm>
            <a:off x="4715255" y="1575296"/>
            <a:ext cx="3666745" cy="1954381"/>
          </a:xfrm>
          <a:prstGeom prst="rect">
            <a:avLst/>
          </a:prstGeom>
          <a:noFill/>
        </p:spPr>
        <p:txBody>
          <a:bodyPr wrap="square" rtlCol="0">
            <a:spAutoFit/>
          </a:bodyPr>
          <a:lstStyle/>
          <a:p>
            <a:pPr marL="171450" indent="-171450">
              <a:buFont typeface="Arial" panose="020B0604020202020204" pitchFamily="34" charset="0"/>
              <a:buChar char="•"/>
            </a:pPr>
            <a:r>
              <a:rPr lang="en-US" sz="1100" b="1" dirty="0"/>
              <a:t>Mentor: </a:t>
            </a:r>
            <a:r>
              <a:rPr lang="en-US" sz="1100" dirty="0"/>
              <a:t>AGEISS Inc.</a:t>
            </a:r>
          </a:p>
          <a:p>
            <a:pPr marL="171450" indent="-171450">
              <a:buFont typeface="Arial" panose="020B0604020202020204" pitchFamily="34" charset="0"/>
              <a:buChar char="•"/>
            </a:pPr>
            <a:r>
              <a:rPr lang="en-US" sz="1100" b="1" dirty="0"/>
              <a:t>Protégé: </a:t>
            </a:r>
            <a:r>
              <a:rPr lang="en-US" sz="1100" dirty="0"/>
              <a:t>EGC, Inc.</a:t>
            </a:r>
          </a:p>
          <a:p>
            <a:pPr marL="171450" indent="-171450">
              <a:buFont typeface="Arial" panose="020B0604020202020204" pitchFamily="34" charset="0"/>
              <a:buChar char="•"/>
            </a:pPr>
            <a:r>
              <a:rPr lang="en-US" sz="1100" b="1" dirty="0"/>
              <a:t>HBCU/MI: </a:t>
            </a:r>
            <a:r>
              <a:rPr lang="en-US" sz="1100" dirty="0"/>
              <a:t>New Mexico State University</a:t>
            </a:r>
          </a:p>
          <a:p>
            <a:pPr marL="171450" indent="-171450">
              <a:buFont typeface="Arial" panose="020B0604020202020204" pitchFamily="34" charset="0"/>
              <a:buChar char="•"/>
            </a:pPr>
            <a:r>
              <a:rPr lang="en-US" sz="1100" b="1" dirty="0"/>
              <a:t>Program Overview: </a:t>
            </a:r>
            <a:r>
              <a:rPr lang="en-US" sz="1100" dirty="0"/>
              <a:t>Development and transfer of the Water Resiliency Assessment Tool (WRAST) will facilitate water resources planning at the installation, command, and enterprise levels. WRAST will assess short- and long-term conditions that affect water security, including fresh water sources and supply trends, water quality issues, competing demands, and water treatment and delivery infrastructure conditions.</a:t>
            </a:r>
            <a:endParaRPr lang="en-US" sz="1100" b="1" dirty="0"/>
          </a:p>
        </p:txBody>
      </p:sp>
    </p:spTree>
    <p:extLst>
      <p:ext uri="{BB962C8B-B14F-4D97-AF65-F5344CB8AC3E}">
        <p14:creationId xmlns:p14="http://schemas.microsoft.com/office/powerpoint/2010/main" val="20682433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22170</TotalTime>
  <Words>429</Words>
  <Application>Microsoft Office PowerPoint</Application>
  <PresentationFormat>On-screen Show (4:3)</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vt:i4>
      </vt:variant>
    </vt:vector>
  </HeadingPairs>
  <TitlesOfParts>
    <vt:vector size="14" baseType="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SBIR Overview</dc:title>
  <dc:creator>Bonnette, Matthew R CTR OSD ATL</dc:creator>
  <cp:lastModifiedBy>Garrett Smith</cp:lastModifiedBy>
  <cp:revision>1174</cp:revision>
  <cp:lastPrinted>2017-02-23T15:11:47Z</cp:lastPrinted>
  <dcterms:created xsi:type="dcterms:W3CDTF">2006-08-16T00:00:00Z</dcterms:created>
  <dcterms:modified xsi:type="dcterms:W3CDTF">2019-01-15T15:40:31Z</dcterms:modified>
</cp:coreProperties>
</file>