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 id="2147483680" r:id="rId2"/>
    <p:sldMasterId id="2147483698" r:id="rId3"/>
    <p:sldMasterId id="2147483704" r:id="rId4"/>
    <p:sldMasterId id="2147483710" r:id="rId5"/>
    <p:sldMasterId id="2147483716" r:id="rId6"/>
    <p:sldMasterId id="2147483722" r:id="rId7"/>
    <p:sldMasterId id="2147483729" r:id="rId8"/>
    <p:sldMasterId id="2147483736" r:id="rId9"/>
    <p:sldMasterId id="2147483881" r:id="rId10"/>
  </p:sldMasterIdLst>
  <p:notesMasterIdLst>
    <p:notesMasterId r:id="rId12"/>
  </p:notesMasterIdLst>
  <p:handoutMasterIdLst>
    <p:handoutMasterId r:id="rId13"/>
  </p:handoutMasterIdLst>
  <p:sldIdLst>
    <p:sldId id="739" r:id="rId1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dzirasa@fearless.tech"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1786" autoAdjust="0"/>
  </p:normalViewPr>
  <p:slideViewPr>
    <p:cSldViewPr>
      <p:cViewPr varScale="1">
        <p:scale>
          <a:sx n="145" d="100"/>
          <a:sy n="145" d="100"/>
        </p:scale>
        <p:origin x="5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158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AF1F79B-48D7-4F52-84C9-27BFC5CB8D79}" type="datetimeFigureOut">
              <a:rPr lang="en-US" smtClean="0"/>
              <a:t>1/15/2019</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255AB345-DF9A-4AC1-8E74-419D26E2B5EA}" type="slidenum">
              <a:rPr lang="en-US" smtClean="0"/>
              <a:t>‹#›</a:t>
            </a:fld>
            <a:endParaRPr lang="en-US"/>
          </a:p>
        </p:txBody>
      </p:sp>
    </p:spTree>
    <p:extLst>
      <p:ext uri="{BB962C8B-B14F-4D97-AF65-F5344CB8AC3E}">
        <p14:creationId xmlns:p14="http://schemas.microsoft.com/office/powerpoint/2010/main" val="34254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8801471-662F-40B8-9C6F-195B7AAADA9B}" type="datetimeFigureOut">
              <a:rPr lang="en-US" smtClean="0"/>
              <a:pPr/>
              <a:t>1/15/2019</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90FDD17-7782-4855-80E2-6E942E2E00A8}" type="slidenum">
              <a:rPr lang="en-US" smtClean="0"/>
              <a:pPr/>
              <a:t>‹#›</a:t>
            </a:fld>
            <a:endParaRPr lang="en-US" dirty="0"/>
          </a:p>
        </p:txBody>
      </p:sp>
    </p:spTree>
    <p:extLst>
      <p:ext uri="{BB962C8B-B14F-4D97-AF65-F5344CB8AC3E}">
        <p14:creationId xmlns:p14="http://schemas.microsoft.com/office/powerpoint/2010/main" val="297819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4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r>
              <a:rPr lang="en-US" dirty="0">
                <a:solidFill>
                  <a:prstClr val="black">
                    <a:tint val="75000"/>
                  </a:prstClr>
                </a:solidFill>
              </a:rPr>
              <a:t>1</a:t>
            </a:r>
          </a:p>
        </p:txBody>
      </p:sp>
    </p:spTree>
    <p:extLst>
      <p:ext uri="{BB962C8B-B14F-4D97-AF65-F5344CB8AC3E}">
        <p14:creationId xmlns:p14="http://schemas.microsoft.com/office/powerpoint/2010/main" val="350910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19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6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250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96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099B3910-3050-4EAA-A8A1-597CFCF794C0}" type="slidenum">
              <a:rPr lang="en-US"/>
              <a:pPr>
                <a:defRPr/>
              </a:pPr>
              <a:t>‹#›</a:t>
            </a:fld>
            <a:endParaRPr lang="en-US">
              <a:solidFill>
                <a:srgbClr val="808080"/>
              </a:solidFill>
            </a:endParaRPr>
          </a:p>
        </p:txBody>
      </p:sp>
    </p:spTree>
    <p:extLst>
      <p:ext uri="{BB962C8B-B14F-4D97-AF65-F5344CB8AC3E}">
        <p14:creationId xmlns:p14="http://schemas.microsoft.com/office/powerpoint/2010/main" val="52981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245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715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0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626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741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472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58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49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041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9036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96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254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701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4480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606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90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507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478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95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08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250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44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626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733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3627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093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444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41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8795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0"/>
            <a:ext cx="2209800" cy="2229672"/>
          </a:xfrm>
          <a:prstGeom prst="rect">
            <a:avLst/>
          </a:prstGeom>
        </p:spPr>
      </p:pic>
    </p:spTree>
    <p:extLst>
      <p:ext uri="{BB962C8B-B14F-4D97-AF65-F5344CB8AC3E}">
        <p14:creationId xmlns:p14="http://schemas.microsoft.com/office/powerpoint/2010/main" val="887395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62478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0"/>
            <a:ext cx="2209800" cy="2229672"/>
          </a:xfrm>
          <a:prstGeom prst="rect">
            <a:avLst/>
          </a:prstGeom>
        </p:spPr>
      </p:pic>
    </p:spTree>
    <p:extLst>
      <p:ext uri="{BB962C8B-B14F-4D97-AF65-F5344CB8AC3E}">
        <p14:creationId xmlns:p14="http://schemas.microsoft.com/office/powerpoint/2010/main" val="380296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2307752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4082034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3505742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573988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solidFill>
                <a:srgbClr val="3F3F3F">
                  <a:tint val="75000"/>
                </a:srgbClr>
              </a:solidFill>
            </a:endParaRPr>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932989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3212768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862498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949512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3365" y="6401174"/>
            <a:ext cx="503149" cy="365125"/>
          </a:xfrm>
          <a:prstGeom prst="rect">
            <a:avLst/>
          </a:prstGeom>
        </p:spPr>
        <p:txBody>
          <a:bodyPr/>
          <a:lstStyle/>
          <a:p>
            <a:fld id="{10B6AC46-C49B-45FB-9E8F-B523E3B58D96}"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11" y="77375"/>
            <a:ext cx="1138917" cy="1149158"/>
          </a:xfrm>
          <a:prstGeom prst="rect">
            <a:avLst/>
          </a:prstGeom>
        </p:spPr>
      </p:pic>
    </p:spTree>
    <p:extLst>
      <p:ext uri="{BB962C8B-B14F-4D97-AF65-F5344CB8AC3E}">
        <p14:creationId xmlns:p14="http://schemas.microsoft.com/office/powerpoint/2010/main" val="736871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r>
              <a:rPr lang="en-US" dirty="0">
                <a:solidFill>
                  <a:prstClr val="black">
                    <a:tint val="75000"/>
                  </a:prstClr>
                </a:solidFill>
              </a:rPr>
              <a:t>1</a:t>
            </a:r>
          </a:p>
        </p:txBody>
      </p:sp>
    </p:spTree>
    <p:extLst>
      <p:ext uri="{BB962C8B-B14F-4D97-AF65-F5344CB8AC3E}">
        <p14:creationId xmlns:p14="http://schemas.microsoft.com/office/powerpoint/2010/main" val="16499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764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969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
        <p:nvSpPr>
          <p:cNvPr id="9" name="Title 8"/>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13337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lvl1pPr>
              <a:defRPr>
                <a:solidFill>
                  <a:schemeClr val="bg1"/>
                </a:solidFill>
              </a:defRPr>
            </a:lvl1pPr>
          </a:lstStyle>
          <a:p>
            <a:fld id="{2770223D-10EB-4AF9-BCEE-A95FE8AF22CB}"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222654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87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36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48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10.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9.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pPr/>
              <a:t>‹#›</a:t>
            </a:fld>
            <a:endParaRPr lang="en-US" dirty="0"/>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pPr/>
              <a:t>‹#›</a:t>
            </a:fld>
            <a:endParaRPr lang="en-US" dirty="0"/>
          </a:p>
        </p:txBody>
      </p:sp>
    </p:spTree>
    <p:extLst>
      <p:ext uri="{BB962C8B-B14F-4D97-AF65-F5344CB8AC3E}">
        <p14:creationId xmlns:p14="http://schemas.microsoft.com/office/powerpoint/2010/main" val="282798900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748"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0076968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8"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282039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42" r:id="rId6"/>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801101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437465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591563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0443548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4171589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437592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43365" y="6401174"/>
            <a:ext cx="503149" cy="365125"/>
          </a:xfrm>
        </p:spPr>
        <p:txBody>
          <a:bodyPr/>
          <a:lstStyle/>
          <a:p>
            <a:fld id="{10B6AC46-C49B-45FB-9E8F-B523E3B58D96}" type="slidenum">
              <a:rPr lang="en-US" smtClean="0">
                <a:solidFill>
                  <a:prstClr val="black"/>
                </a:solidFill>
              </a:rPr>
              <a:pPr/>
              <a:t>1</a:t>
            </a:fld>
            <a:endParaRPr lang="en-US" dirty="0">
              <a:solidFill>
                <a:prstClr val="black"/>
              </a:solidFill>
            </a:endParaRPr>
          </a:p>
        </p:txBody>
      </p:sp>
      <p:cxnSp>
        <p:nvCxnSpPr>
          <p:cNvPr id="9" name="Straight Connector 8"/>
          <p:cNvCxnSpPr/>
          <p:nvPr/>
        </p:nvCxnSpPr>
        <p:spPr>
          <a:xfrm flipH="1">
            <a:off x="4572000" y="1261646"/>
            <a:ext cx="0" cy="5582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074" y="439095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16958" y="1216483"/>
            <a:ext cx="2094548" cy="369332"/>
          </a:xfrm>
          <a:prstGeom prst="rect">
            <a:avLst/>
          </a:prstGeom>
          <a:noFill/>
        </p:spPr>
        <p:txBody>
          <a:bodyPr wrap="none" rtlCol="0">
            <a:spAutoFit/>
          </a:bodyPr>
          <a:lstStyle/>
          <a:p>
            <a:pPr algn="ctr"/>
            <a:r>
              <a:rPr lang="en-US" b="1" u="sng" dirty="0"/>
              <a:t>Problem Statement</a:t>
            </a:r>
          </a:p>
        </p:txBody>
      </p:sp>
      <p:sp>
        <p:nvSpPr>
          <p:cNvPr id="13" name="TextBox 12"/>
          <p:cNvSpPr txBox="1"/>
          <p:nvPr/>
        </p:nvSpPr>
        <p:spPr>
          <a:xfrm>
            <a:off x="6219491" y="1212089"/>
            <a:ext cx="1277016" cy="369332"/>
          </a:xfrm>
          <a:prstGeom prst="rect">
            <a:avLst/>
          </a:prstGeom>
          <a:noFill/>
        </p:spPr>
        <p:txBody>
          <a:bodyPr wrap="none" rtlCol="0">
            <a:spAutoFit/>
          </a:bodyPr>
          <a:lstStyle/>
          <a:p>
            <a:pPr algn="ctr"/>
            <a:r>
              <a:rPr lang="en-US" b="1" u="sng" dirty="0"/>
              <a:t>Description</a:t>
            </a:r>
          </a:p>
        </p:txBody>
      </p:sp>
      <p:sp>
        <p:nvSpPr>
          <p:cNvPr id="15" name="TextBox 14"/>
          <p:cNvSpPr txBox="1"/>
          <p:nvPr/>
        </p:nvSpPr>
        <p:spPr>
          <a:xfrm rot="10800000" flipV="1">
            <a:off x="5715001" y="4354484"/>
            <a:ext cx="2285999" cy="369332"/>
          </a:xfrm>
          <a:prstGeom prst="rect">
            <a:avLst/>
          </a:prstGeom>
          <a:noFill/>
        </p:spPr>
        <p:txBody>
          <a:bodyPr wrap="square" rtlCol="0">
            <a:spAutoFit/>
          </a:bodyPr>
          <a:lstStyle/>
          <a:p>
            <a:pPr algn="ctr"/>
            <a:r>
              <a:rPr lang="en-US" b="1" u="sng" dirty="0"/>
              <a:t>Capability Impact </a:t>
            </a:r>
          </a:p>
        </p:txBody>
      </p:sp>
      <p:sp>
        <p:nvSpPr>
          <p:cNvPr id="16" name="Title 1"/>
          <p:cNvSpPr txBox="1">
            <a:spLocks/>
          </p:cNvSpPr>
          <p:nvPr/>
        </p:nvSpPr>
        <p:spPr>
          <a:xfrm>
            <a:off x="1337125" y="191363"/>
            <a:ext cx="7502075" cy="951638"/>
          </a:xfrm>
          <a:prstGeom prst="rect">
            <a:avLst/>
          </a:prstGeom>
        </p:spPr>
        <p:txBody>
          <a:bodyPr vert="horz" wrap="square" lIns="0" tIns="0" rIns="9144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F3F3F">
                    <a:lumMod val="50000"/>
                  </a:srgbClr>
                </a:solidFill>
                <a:latin typeface="Calibri"/>
                <a:cs typeface="Times New Roman" pitchFamily="18" charset="0"/>
              </a:rPr>
              <a:t>Army Success Story</a:t>
            </a:r>
          </a:p>
          <a:p>
            <a:r>
              <a:rPr lang="en-US" sz="2800" b="1" dirty="0">
                <a:solidFill>
                  <a:srgbClr val="3F3F3F">
                    <a:lumMod val="50000"/>
                  </a:srgbClr>
                </a:solidFill>
                <a:latin typeface="Calibri"/>
                <a:cs typeface="Times New Roman" pitchFamily="18" charset="0"/>
              </a:rPr>
              <a:t>AGEISS Inc. (Mentor) IDEALS, Inc. (Protégé)</a:t>
            </a:r>
          </a:p>
        </p:txBody>
      </p:sp>
      <p:cxnSp>
        <p:nvCxnSpPr>
          <p:cNvPr id="23" name="Straight Connector 22"/>
          <p:cNvCxnSpPr/>
          <p:nvPr/>
        </p:nvCxnSpPr>
        <p:spPr>
          <a:xfrm>
            <a:off x="23074" y="1247705"/>
            <a:ext cx="909785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41017" y="4355336"/>
            <a:ext cx="2438400" cy="369332"/>
          </a:xfrm>
          <a:prstGeom prst="rect">
            <a:avLst/>
          </a:prstGeom>
          <a:noFill/>
        </p:spPr>
        <p:txBody>
          <a:bodyPr wrap="square" rtlCol="0">
            <a:spAutoFit/>
          </a:bodyPr>
          <a:lstStyle/>
          <a:p>
            <a:pPr algn="ctr"/>
            <a:r>
              <a:rPr lang="en-US" b="1" u="sng" dirty="0"/>
              <a:t>Return on Investment </a:t>
            </a:r>
          </a:p>
        </p:txBody>
      </p:sp>
      <p:sp>
        <p:nvSpPr>
          <p:cNvPr id="40" name="TextBox 39"/>
          <p:cNvSpPr txBox="1"/>
          <p:nvPr/>
        </p:nvSpPr>
        <p:spPr>
          <a:xfrm>
            <a:off x="131065" y="4675019"/>
            <a:ext cx="4297680" cy="2123658"/>
          </a:xfrm>
          <a:prstGeom prst="rect">
            <a:avLst/>
          </a:prstGeom>
          <a:noFill/>
        </p:spPr>
        <p:txBody>
          <a:bodyPr wrap="square" rtlCol="0">
            <a:spAutoFit/>
          </a:bodyPr>
          <a:lstStyle/>
          <a:p>
            <a:r>
              <a:rPr lang="en-US" sz="1100" dirty="0"/>
              <a:t>CLEAR improves warfighter training capabilities by helping installations overcome current and future constraints caused by encroachment; and operational capabilities of installations as the platforms from which warfighters train, fight, and win.</a:t>
            </a:r>
          </a:p>
          <a:p>
            <a:pPr marL="171450" indent="-171450">
              <a:buFont typeface="Arial" panose="020B0604020202020204" pitchFamily="34" charset="0"/>
              <a:buChar char="•"/>
            </a:pPr>
            <a:r>
              <a:rPr lang="en-US" sz="1100" dirty="0"/>
              <a:t>2,550% ROI within 2-year agreement term.</a:t>
            </a:r>
          </a:p>
          <a:p>
            <a:pPr marL="171450" indent="-171450">
              <a:buFont typeface="Arial" panose="020B0604020202020204" pitchFamily="34" charset="0"/>
              <a:buChar char="•"/>
            </a:pPr>
            <a:r>
              <a:rPr lang="en-US" sz="1100" dirty="0"/>
              <a:t>75% growth in employees within 2-year agreement term.</a:t>
            </a:r>
          </a:p>
          <a:p>
            <a:pPr marL="171450" indent="-171450">
              <a:buFont typeface="Arial" panose="020B0604020202020204" pitchFamily="34" charset="0"/>
              <a:buChar char="•"/>
            </a:pPr>
            <a:r>
              <a:rPr lang="en-US" sz="1100" dirty="0"/>
              <a:t>Focus is technology transfer, business operations development provided to protégé under SBA program.</a:t>
            </a:r>
          </a:p>
          <a:p>
            <a:pPr marL="171450" indent="-171450">
              <a:buFont typeface="Arial" panose="020B0604020202020204" pitchFamily="34" charset="0"/>
              <a:buChar char="•"/>
            </a:pPr>
            <a:r>
              <a:rPr lang="en-US" sz="1100" dirty="0"/>
              <a:t>Active HBCU/MI support with STEM intern as project team member.</a:t>
            </a:r>
          </a:p>
          <a:p>
            <a:pPr marL="171450" indent="-171450">
              <a:buFont typeface="Arial" panose="020B0604020202020204" pitchFamily="34" charset="0"/>
              <a:buChar char="•"/>
            </a:pPr>
            <a:r>
              <a:rPr lang="en-US" sz="1100" dirty="0"/>
              <a:t>Built next-gen encroachment planner through STEM intern virtual/classroom training and OJT.</a:t>
            </a:r>
          </a:p>
          <a:p>
            <a:pPr marL="171450" indent="-171450">
              <a:buFont typeface="Arial" panose="020B0604020202020204" pitchFamily="34" charset="0"/>
              <a:buChar char="•"/>
            </a:pPr>
            <a:r>
              <a:rPr lang="en-US" sz="1100" dirty="0"/>
              <a:t>Workforce development – STEM intern hired by protégé.</a:t>
            </a:r>
          </a:p>
        </p:txBody>
      </p:sp>
      <p:sp>
        <p:nvSpPr>
          <p:cNvPr id="22" name="TextBox 21"/>
          <p:cNvSpPr txBox="1"/>
          <p:nvPr/>
        </p:nvSpPr>
        <p:spPr>
          <a:xfrm>
            <a:off x="4724399" y="4613463"/>
            <a:ext cx="4297680" cy="2462213"/>
          </a:xfrm>
          <a:prstGeom prst="rect">
            <a:avLst/>
          </a:prstGeom>
          <a:noFill/>
        </p:spPr>
        <p:txBody>
          <a:bodyPr wrap="square" rtlCol="0">
            <a:spAutoFit/>
          </a:bodyPr>
          <a:lstStyle/>
          <a:p>
            <a:pPr marL="171450" indent="-171450">
              <a:buFont typeface="Arial" panose="020B0604020202020204" pitchFamily="34" charset="0"/>
              <a:buChar char="•"/>
            </a:pPr>
            <a:r>
              <a:rPr lang="en-US" sz="1100" b="1" dirty="0">
                <a:cs typeface="Times New Roman" panose="02020603050405020304" pitchFamily="18" charset="0"/>
              </a:rPr>
              <a:t>Products/Components/Platform: </a:t>
            </a:r>
            <a:r>
              <a:rPr lang="en-US" sz="1100" dirty="0">
                <a:cs typeface="Times New Roman" panose="02020603050405020304" pitchFamily="18" charset="0"/>
              </a:rPr>
              <a:t>CLEAR helps identify, rank, and evaluate critical decision factors to support decision making between installations and community partners. CLEAR integrates on- and off-post data to deliver confidence in solutions at both the installation and IMCOM levels, nationwide. </a:t>
            </a:r>
            <a:r>
              <a:rPr lang="en-US" sz="1100" b="1" dirty="0">
                <a:cs typeface="Times New Roman" panose="02020603050405020304" pitchFamily="18" charset="0"/>
              </a:rPr>
              <a:t> </a:t>
            </a:r>
            <a:endParaRPr lang="en-US" sz="1100" dirty="0">
              <a:cs typeface="Times New Roman" panose="02020603050405020304" pitchFamily="18" charset="0"/>
            </a:endParaRPr>
          </a:p>
          <a:p>
            <a:pPr marL="171450" indent="-171450">
              <a:buFont typeface="Arial" panose="020B0604020202020204" pitchFamily="34" charset="0"/>
              <a:buChar char="•"/>
            </a:pPr>
            <a:r>
              <a:rPr lang="en-US" sz="1100" b="1" dirty="0">
                <a:cs typeface="Times New Roman" panose="02020603050405020304" pitchFamily="18" charset="0"/>
              </a:rPr>
              <a:t>Customer Programs: </a:t>
            </a:r>
            <a:r>
              <a:rPr lang="en-US" sz="1100" dirty="0">
                <a:cs typeface="Times New Roman" panose="02020603050405020304" pitchFamily="18" charset="0"/>
              </a:rPr>
              <a:t>US Army Installation Management Command (IMCOM) receives mission sustainment / encroachment management research and development support. Encroachment management is one of IMCOM’s top 5 priorities and supports the SECDEF adequate facilities priority. </a:t>
            </a:r>
          </a:p>
          <a:p>
            <a:pPr marL="171450" indent="-171450">
              <a:buFont typeface="Arial" panose="020B0604020202020204" pitchFamily="34" charset="0"/>
              <a:buChar char="•"/>
            </a:pPr>
            <a:r>
              <a:rPr lang="en-US" sz="1100" b="1" dirty="0">
                <a:cs typeface="Times New Roman" panose="02020603050405020304" pitchFamily="18" charset="0"/>
              </a:rPr>
              <a:t>Protégé: </a:t>
            </a:r>
            <a:r>
              <a:rPr lang="en-US" sz="1100" dirty="0"/>
              <a:t>Increased competitive capability; increased future revenue from ongoing business development activities; increased personnel resources.</a:t>
            </a:r>
          </a:p>
          <a:p>
            <a:pPr marL="171450" indent="-171450">
              <a:buFont typeface="Arial" panose="020B0604020202020204" pitchFamily="34" charset="0"/>
              <a:buChar char="•"/>
            </a:pPr>
            <a:endParaRPr lang="en-US" sz="1100" dirty="0">
              <a:cs typeface="Times New Roman" panose="02020603050405020304" pitchFamily="18" charset="0"/>
            </a:endParaRPr>
          </a:p>
        </p:txBody>
      </p:sp>
      <p:sp>
        <p:nvSpPr>
          <p:cNvPr id="21" name="TextBox 20">
            <a:extLst>
              <a:ext uri="{FF2B5EF4-FFF2-40B4-BE49-F238E27FC236}">
                <a16:creationId xmlns:a16="http://schemas.microsoft.com/office/drawing/2014/main" id="{9040611B-3AE4-4333-AD60-BB924AA10FEA}"/>
              </a:ext>
            </a:extLst>
          </p:cNvPr>
          <p:cNvSpPr txBox="1"/>
          <p:nvPr/>
        </p:nvSpPr>
        <p:spPr>
          <a:xfrm>
            <a:off x="131064" y="1524000"/>
            <a:ext cx="4364735" cy="273408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100" b="1" dirty="0"/>
              <a:t>Name of  Program:  </a:t>
            </a:r>
            <a:r>
              <a:rPr lang="en-US" sz="1100" dirty="0"/>
              <a:t>Installations serve as the platforms from which Soldiers train, fight, and win. The health of installation facilities, infrastructure, and environment directly affects operational readiness. Strategic planning is the key to sustainable installations and future operational success. Encroachment is the incursion of incompatible land uses and resource protections that limit DoD’s ability to test and train effectively – caused by growing communities outside the fence whose neighborhoods and businesses can be affected by training exercises that generate noise, dust, or hazards; and conservation responsibilities inside the fence that limit training exercises that could disturb natural or cultural resources. Advancements in warfighter technology, doctrine, and tactics increases installation resource needs.</a:t>
            </a:r>
          </a:p>
          <a:p>
            <a:pPr marL="171450" indent="-171450">
              <a:spcAft>
                <a:spcPts val="400"/>
              </a:spcAft>
              <a:buFont typeface="Arial" panose="020B0604020202020204" pitchFamily="34" charset="0"/>
              <a:buChar char="•"/>
            </a:pPr>
            <a:r>
              <a:rPr lang="en-US" sz="1100" b="1" dirty="0"/>
              <a:t>Agreement Complete: </a:t>
            </a:r>
            <a:r>
              <a:rPr lang="en-US" sz="1100" dirty="0"/>
              <a:t>Agreement began on September 30, 2015; completed on September 29, 2017.</a:t>
            </a:r>
          </a:p>
          <a:p>
            <a:pPr marL="171450" indent="-171450">
              <a:spcAft>
                <a:spcPts val="400"/>
              </a:spcAft>
              <a:buFont typeface="Arial" panose="020B0604020202020204" pitchFamily="34" charset="0"/>
              <a:buChar char="•"/>
            </a:pPr>
            <a:r>
              <a:rPr lang="en-US" sz="1100" b="1" dirty="0"/>
              <a:t>2016 Nunn Perry </a:t>
            </a:r>
            <a:r>
              <a:rPr lang="en-US" sz="1100" b="1"/>
              <a:t>Award Recipient.</a:t>
            </a:r>
            <a:endParaRPr lang="en-US" sz="1100" b="1" dirty="0"/>
          </a:p>
        </p:txBody>
      </p:sp>
      <p:sp>
        <p:nvSpPr>
          <p:cNvPr id="3" name="TextBox 2"/>
          <p:cNvSpPr txBox="1"/>
          <p:nvPr/>
        </p:nvSpPr>
        <p:spPr>
          <a:xfrm>
            <a:off x="4715255" y="1575296"/>
            <a:ext cx="4047743" cy="2800767"/>
          </a:xfrm>
          <a:prstGeom prst="rect">
            <a:avLst/>
          </a:prstGeom>
          <a:noFill/>
        </p:spPr>
        <p:txBody>
          <a:bodyPr wrap="square" rtlCol="0">
            <a:spAutoFit/>
          </a:bodyPr>
          <a:lstStyle/>
          <a:p>
            <a:pPr marL="171450" indent="-171450">
              <a:buFont typeface="Arial" panose="020B0604020202020204" pitchFamily="34" charset="0"/>
              <a:buChar char="•"/>
            </a:pPr>
            <a:r>
              <a:rPr lang="en-US" sz="1100" b="1" dirty="0"/>
              <a:t>Mentor: </a:t>
            </a:r>
            <a:r>
              <a:rPr lang="en-US" sz="1100" dirty="0"/>
              <a:t>AGEISS Inc.</a:t>
            </a:r>
          </a:p>
          <a:p>
            <a:pPr marL="171450" indent="-171450">
              <a:buFont typeface="Arial" panose="020B0604020202020204" pitchFamily="34" charset="0"/>
              <a:buChar char="•"/>
            </a:pPr>
            <a:r>
              <a:rPr lang="en-US" sz="1100" b="1" dirty="0"/>
              <a:t>Protégé: </a:t>
            </a:r>
            <a:r>
              <a:rPr lang="en-US" sz="1100" dirty="0"/>
              <a:t>IDEALS, Inc.</a:t>
            </a:r>
          </a:p>
          <a:p>
            <a:pPr marL="171450" indent="-171450">
              <a:buFont typeface="Arial" panose="020B0604020202020204" pitchFamily="34" charset="0"/>
              <a:buChar char="•"/>
            </a:pPr>
            <a:r>
              <a:rPr lang="en-US" sz="1100" b="1" dirty="0"/>
              <a:t>HBCU/MI: </a:t>
            </a:r>
            <a:r>
              <a:rPr lang="en-US" sz="1100" dirty="0"/>
              <a:t>New Mexico State University</a:t>
            </a:r>
          </a:p>
          <a:p>
            <a:pPr marL="171450" indent="-171450">
              <a:buFont typeface="Arial" panose="020B0604020202020204" pitchFamily="34" charset="0"/>
              <a:buChar char="•"/>
            </a:pPr>
            <a:r>
              <a:rPr lang="en-US" sz="1100" b="1" dirty="0"/>
              <a:t>Program Overview: </a:t>
            </a:r>
            <a:r>
              <a:rPr lang="en-US" sz="1100" dirty="0"/>
              <a:t>Transfer of the Comprehensive Long-range Encroachment Analysis Resource (CLEAR) improves DoD warfighter training capabilities by helping Army IMCOM and its installations overcome constraints caused by encroachment.</a:t>
            </a:r>
          </a:p>
          <a:p>
            <a:pPr marL="171450" indent="-171450">
              <a:buFont typeface="Arial" panose="020B0604020202020204" pitchFamily="34" charset="0"/>
              <a:buChar char="•"/>
            </a:pPr>
            <a:r>
              <a:rPr lang="en-US" sz="1100" dirty="0"/>
              <a:t>CLEAR assesses short- and long-term encroachment conditions that affect mission sustainment, operational readiness, and warfighter training.</a:t>
            </a:r>
          </a:p>
          <a:p>
            <a:pPr marL="171450" indent="-171450">
              <a:buFont typeface="Arial" panose="020B0604020202020204" pitchFamily="34" charset="0"/>
              <a:buChar char="•"/>
            </a:pPr>
            <a:r>
              <a:rPr lang="en-US" sz="1100" dirty="0"/>
              <a:t>CLEAR supports SECDEF’s Adequate Facilities priority ensuring strength and health of warfighters, equipment, testing, and training, by protecting and sustaining installation readiness.</a:t>
            </a:r>
          </a:p>
          <a:p>
            <a:pPr marL="171450" indent="-171450">
              <a:buFont typeface="Arial" panose="020B0604020202020204" pitchFamily="34" charset="0"/>
              <a:buChar char="•"/>
            </a:pPr>
            <a:r>
              <a:rPr lang="en-US" sz="1100" dirty="0"/>
              <a:t>CLEAR increases efficiency through a standard framework of decision criteria that can be applied to installations worldwide, despite financial and staffing constraints.</a:t>
            </a:r>
          </a:p>
        </p:txBody>
      </p:sp>
    </p:spTree>
    <p:extLst>
      <p:ext uri="{BB962C8B-B14F-4D97-AF65-F5344CB8AC3E}">
        <p14:creationId xmlns:p14="http://schemas.microsoft.com/office/powerpoint/2010/main" val="3965911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22104</TotalTime>
  <Words>506</Words>
  <Application>Microsoft Office PowerPoint</Application>
  <PresentationFormat>On-screen Show (4:3)</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vt:i4>
      </vt:variant>
    </vt:vector>
  </HeadingPairs>
  <TitlesOfParts>
    <vt:vector size="14" baseType="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SBIR Overview</dc:title>
  <dc:creator>Bonnette, Matthew R CTR OSD ATL</dc:creator>
  <cp:lastModifiedBy>Garrett Smith</cp:lastModifiedBy>
  <cp:revision>1173</cp:revision>
  <cp:lastPrinted>2017-02-23T15:11:47Z</cp:lastPrinted>
  <dcterms:created xsi:type="dcterms:W3CDTF">2006-08-16T00:00:00Z</dcterms:created>
  <dcterms:modified xsi:type="dcterms:W3CDTF">2019-01-15T15:40:37Z</dcterms:modified>
</cp:coreProperties>
</file>